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3"/>
  </p:notesMasterIdLst>
  <p:sldIdLst>
    <p:sldId id="286" r:id="rId2"/>
    <p:sldId id="390" r:id="rId3"/>
    <p:sldId id="383" r:id="rId4"/>
    <p:sldId id="389" r:id="rId5"/>
    <p:sldId id="391" r:id="rId6"/>
    <p:sldId id="394" r:id="rId7"/>
    <p:sldId id="393" r:id="rId8"/>
    <p:sldId id="385" r:id="rId9"/>
    <p:sldId id="395" r:id="rId10"/>
    <p:sldId id="396" r:id="rId11"/>
    <p:sldId id="272" r:id="rId12"/>
    <p:sldId id="399" r:id="rId13"/>
    <p:sldId id="382" r:id="rId14"/>
    <p:sldId id="397" r:id="rId15"/>
    <p:sldId id="388" r:id="rId16"/>
    <p:sldId id="386" r:id="rId17"/>
    <p:sldId id="379" r:id="rId18"/>
    <p:sldId id="398" r:id="rId19"/>
    <p:sldId id="387" r:id="rId20"/>
    <p:sldId id="400" r:id="rId21"/>
    <p:sldId id="40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796BF-90CB-3849-AABD-7ADA3FC02372}" v="8" dt="2022-02-05T01:23:20.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76269"/>
  </p:normalViewPr>
  <p:slideViewPr>
    <p:cSldViewPr snapToGrid="0">
      <p:cViewPr varScale="1">
        <p:scale>
          <a:sx n="129" d="100"/>
          <a:sy n="129" d="100"/>
        </p:scale>
        <p:origin x="12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8T13:14:44.237"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18T13:14:44.237" idx="2">
    <p:pos x="10" y="10"/>
    <p:text>You'll occasionally be given a heat stimulation on 1 of 2 body sites. You may experience some thermal stimulation. After each stimulation you'll be asked to rate the intensity on this scale (triangle). At the end of the scan session you'll be asked a series of questions (list types of questions. After every stimulation you'll be asked to rate the intensity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F498-32D5-481B-8C45-7D4262319596}" type="datetimeFigureOut">
              <a:rPr lang="en-US" smtClean="0"/>
              <a:t>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B13EA-27D9-42B8-B626-B567C10AAA79}" type="slidenum">
              <a:rPr lang="en-US" smtClean="0"/>
              <a:t>‹#›</a:t>
            </a:fld>
            <a:endParaRPr lang="en-US"/>
          </a:p>
        </p:txBody>
      </p:sp>
    </p:spTree>
    <p:extLst>
      <p:ext uri="{BB962C8B-B14F-4D97-AF65-F5344CB8AC3E}">
        <p14:creationId xmlns:p14="http://schemas.microsoft.com/office/powerpoint/2010/main" val="414573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38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676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992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33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01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590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59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15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286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605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91110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974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233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16749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E54A7-46A6-2742-BB38-99E5AFBD912B}" type="datetimeFigureOut">
              <a:rPr lang="en-US" smtClean="0"/>
              <a:t>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89377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FE54A7-46A6-2742-BB38-99E5AFBD912B}"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80867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FE54A7-46A6-2742-BB38-99E5AFBD912B}" type="datetimeFigureOut">
              <a:rPr lang="en-US" smtClean="0"/>
              <a:t>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5594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FE54A7-46A6-2742-BB38-99E5AFBD912B}" type="datetimeFigureOut">
              <a:rPr lang="en-US" smtClean="0"/>
              <a:t>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402645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E54A7-46A6-2742-BB38-99E5AFBD912B}" type="datetimeFigureOut">
              <a:rPr lang="en-US" smtClean="0"/>
              <a:t>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2388836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5150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2/27/2022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3802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E54A7-46A6-2742-BB38-99E5AFBD912B}" type="datetimeFigureOut">
              <a:rPr lang="en-US" smtClean="0"/>
              <a:t>2/27/2022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18C59-D6D7-9246-AD0D-8054408CA04D}" type="slidenum">
              <a:rPr lang="en-US" smtClean="0"/>
              <a:t>‹#›</a:t>
            </a:fld>
            <a:endParaRPr lang="en-US"/>
          </a:p>
        </p:txBody>
      </p:sp>
    </p:spTree>
    <p:extLst>
      <p:ext uri="{BB962C8B-B14F-4D97-AF65-F5344CB8AC3E}">
        <p14:creationId xmlns:p14="http://schemas.microsoft.com/office/powerpoint/2010/main" val="1146494795"/>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p3"/><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5.xml"/><Relationship Id="rId10" Type="http://schemas.openxmlformats.org/officeDocument/2006/relationships/comments" Target="../comments/comment1.xml"/><Relationship Id="rId4" Type="http://schemas.openxmlformats.org/officeDocument/2006/relationships/slideLayout" Target="../slideLayouts/slideLayout2.xml"/><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p3"/><Relationship Id="rId7" Type="http://schemas.openxmlformats.org/officeDocument/2006/relationships/image" Target="../media/image7.png"/><Relationship Id="rId2" Type="http://schemas.microsoft.com/office/2007/relationships/media" Target="../media/media4.mp3"/><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omments" Target="../comments/comment2.xml"/><Relationship Id="rId3" Type="http://schemas.openxmlformats.org/officeDocument/2006/relationships/audio" Target="../media/media5.m4a"/><Relationship Id="rId7" Type="http://schemas.openxmlformats.org/officeDocument/2006/relationships/notesSlide" Target="../notesSlides/notesSlide7.xml"/><Relationship Id="rId12" Type="http://schemas.microsoft.com/office/2007/relationships/hdphoto" Target="../media/hdphoto2.wdp"/><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3.png"/><Relationship Id="rId5" Type="http://schemas.openxmlformats.org/officeDocument/2006/relationships/audio" Target="../media/media6.mp3"/><Relationship Id="rId10" Type="http://schemas.openxmlformats.org/officeDocument/2006/relationships/image" Target="../media/image1.png"/><Relationship Id="rId4" Type="http://schemas.microsoft.com/office/2007/relationships/media" Target="../media/media6.mp3"/><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notesSlide" Target="../notesSlides/notesSlide11.xml"/><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audio" Target="../media/media6.mp3"/><Relationship Id="rId10" Type="http://schemas.openxmlformats.org/officeDocument/2006/relationships/image" Target="../media/image1.png"/><Relationship Id="rId4" Type="http://schemas.microsoft.com/office/2007/relationships/media" Target="../media/media6.mp3"/><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2.xml"/><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notesSlide" Target="../notesSlides/notesSlide4.xml"/><Relationship Id="rId10" Type="http://schemas.openxmlformats.org/officeDocument/2006/relationships/image" Target="../media/image3.png"/><Relationship Id="rId4" Type="http://schemas.openxmlformats.org/officeDocument/2006/relationships/slideLayout" Target="../slideLayouts/slideLayout2.xml"/><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12618" y="428178"/>
            <a:ext cx="11159837"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during the experiment in the MRI machine.</a:t>
            </a:r>
          </a:p>
        </p:txBody>
      </p:sp>
      <p:sp>
        <p:nvSpPr>
          <p:cNvPr id="29" name="Title 1"/>
          <p:cNvSpPr txBox="1">
            <a:spLocks/>
          </p:cNvSpPr>
          <p:nvPr/>
        </p:nvSpPr>
        <p:spPr>
          <a:xfrm>
            <a:off x="512618" y="3807814"/>
            <a:ext cx="11166764" cy="2244634"/>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effectLst/>
              <a:uLnTx/>
              <a:uFillTx/>
              <a:latin typeface="Garamond" panose="02020404030301010803" pitchFamily="18" charset="0"/>
              <a:cs typeface="Helvetica"/>
            </a:endParaRPr>
          </a:p>
        </p:txBody>
      </p:sp>
      <p:sp>
        <p:nvSpPr>
          <p:cNvPr id="6" name="TextBox 5">
            <a:extLst>
              <a:ext uri="{FF2B5EF4-FFF2-40B4-BE49-F238E27FC236}">
                <a16:creationId xmlns:a16="http://schemas.microsoft.com/office/drawing/2014/main" id="{E744B0E0-6695-3F4E-A051-AC0CB750B73F}"/>
              </a:ext>
            </a:extLst>
          </p:cNvPr>
          <p:cNvSpPr txBox="1"/>
          <p:nvPr/>
        </p:nvSpPr>
        <p:spPr>
          <a:xfrm>
            <a:off x="3410921" y="3059668"/>
            <a:ext cx="609600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Helvetica"/>
                <a:ea typeface="+mj-ea"/>
                <a:cs typeface="Helvetica"/>
              </a:rPr>
              <a:t>.</a:t>
            </a:r>
            <a:endParaRPr lang="en-US" dirty="0"/>
          </a:p>
        </p:txBody>
      </p:sp>
    </p:spTree>
    <p:extLst>
      <p:ext uri="{BB962C8B-B14F-4D97-AF65-F5344CB8AC3E}">
        <p14:creationId xmlns:p14="http://schemas.microsoft.com/office/powerpoint/2010/main" val="2861119211"/>
      </p:ext>
    </p:extLst>
  </p:cSld>
  <p:clrMapOvr>
    <a:masterClrMapping/>
  </p:clrMapOvr>
  <mc:AlternateContent xmlns:mc="http://schemas.openxmlformats.org/markup-compatibility/2006" xmlns:p14="http://schemas.microsoft.com/office/powerpoint/2010/main">
    <mc:Choice Requires="p14">
      <p:transition spd="slow" p14:dur="2000" advTm="11573"/>
    </mc:Choice>
    <mc:Fallback xmlns="">
      <p:transition spd="slow" advTm="1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1370774"/>
            <a:ext cx="6417527" cy="3766221"/>
          </a:xfrm>
        </p:spPr>
        <p:txBody>
          <a:bodyPr>
            <a:normAutofit/>
          </a:bodyPr>
          <a:lstStyle/>
          <a:p>
            <a:r>
              <a:rPr lang="en-US" dirty="0">
                <a:latin typeface="Bahnschrift" panose="020B0502040204020203" pitchFamily="34" charset="0"/>
              </a:rPr>
              <a:t>How comfortable do you feel right now?</a:t>
            </a:r>
          </a:p>
          <a:p>
            <a:endParaRPr lang="en-US" dirty="0">
              <a:latin typeface="Bahnschrift" panose="020B0502040204020203" pitchFamily="34" charset="0"/>
            </a:endParaRPr>
          </a:p>
          <a:p>
            <a:r>
              <a:rPr lang="en-US" dirty="0">
                <a:latin typeface="Bahnschrift" panose="020B0502040204020203" pitchFamily="34" charset="0"/>
              </a:rPr>
              <a:t>The thoughts I experienced during the last scan were negative. [yes/no]</a:t>
            </a:r>
          </a:p>
          <a:p>
            <a:endParaRPr lang="en-US" dirty="0">
              <a:latin typeface="Bahnschrift" panose="020B0502040204020203" pitchFamily="34" charset="0"/>
            </a:endParaRPr>
          </a:p>
          <a:p>
            <a:r>
              <a:rPr lang="en-US" dirty="0">
                <a:latin typeface="Bahnschrift" panose="020B0502040204020203" pitchFamily="34" charset="0"/>
              </a:rPr>
              <a:t>Please rate how much you want to avoid this experience in the future?</a:t>
            </a:r>
          </a:p>
        </p:txBody>
      </p:sp>
      <p:pic>
        <p:nvPicPr>
          <p:cNvPr id="5" name="3 of whatever.mp3" descr="3 of whatever.mp3">
            <a:hlinkClick r:id="" action="ppaction://media"/>
            <a:extLst>
              <a:ext uri="{FF2B5EF4-FFF2-40B4-BE49-F238E27FC236}">
                <a16:creationId xmlns:a16="http://schemas.microsoft.com/office/drawing/2014/main" id="{B0A63D3F-BF5B-6D43-95C3-AAB5685C4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
        <p:nvSpPr>
          <p:cNvPr id="4" name="Oval 3">
            <a:extLst>
              <a:ext uri="{FF2B5EF4-FFF2-40B4-BE49-F238E27FC236}">
                <a16:creationId xmlns:a16="http://schemas.microsoft.com/office/drawing/2014/main" id="{29E36889-137E-444B-9666-FDD4C4BC9152}"/>
              </a:ext>
            </a:extLst>
          </p:cNvPr>
          <p:cNvSpPr/>
          <p:nvPr/>
        </p:nvSpPr>
        <p:spPr>
          <a:xfrm>
            <a:off x="7954537" y="2064834"/>
            <a:ext cx="2728331" cy="2728331"/>
          </a:xfrm>
          <a:prstGeom prst="ellipse">
            <a:avLst/>
          </a:prstGeom>
          <a:blipFill>
            <a:blip r:embed="rId5">
              <a:extLst>
                <a:ext uri="{BEBA8EAE-BF5A-486C-A8C5-ECC9F3942E4B}">
                  <a14:imgProps xmlns:a14="http://schemas.microsoft.com/office/drawing/2010/main">
                    <a14:imgLayer r:embed="rId6">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41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74"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250"/>
                                        <p:tgtEl>
                                          <p:spTgt spid="4"/>
                                        </p:tgtEl>
                                      </p:cBhvr>
                                    </p:animEffect>
                                  </p:childTnLst>
                                </p:cTn>
                              </p:par>
                              <p:par>
                                <p:cTn id="10" presetID="10" presetClass="entr" presetSubtype="0" fill="hold" grpId="0" nodeType="withEffect">
                                  <p:stCondLst>
                                    <p:cond delay="79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250"/>
                                        <p:tgtEl>
                                          <p:spTgt spid="3">
                                            <p:txEl>
                                              <p:pRg st="0" end="0"/>
                                            </p:txEl>
                                          </p:spTgt>
                                        </p:tgtEl>
                                      </p:cBhvr>
                                    </p:animEffect>
                                  </p:childTnLst>
                                </p:cTn>
                              </p:par>
                              <p:par>
                                <p:cTn id="13" presetID="10" presetClass="entr" presetSubtype="0" fill="hold" grpId="0" nodeType="withEffect">
                                  <p:stCondLst>
                                    <p:cond delay="101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250"/>
                                        <p:tgtEl>
                                          <p:spTgt spid="3">
                                            <p:txEl>
                                              <p:pRg st="2" end="2"/>
                                            </p:txEl>
                                          </p:spTgt>
                                        </p:tgtEl>
                                      </p:cBhvr>
                                    </p:animEffect>
                                  </p:childTnLst>
                                </p:cTn>
                              </p:par>
                              <p:par>
                                <p:cTn id="16" presetID="10" presetClass="entr" presetSubtype="0" fill="hold" grpId="0" nodeType="withEffect">
                                  <p:stCondLst>
                                    <p:cond delay="134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62689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solidFill>
                  <a:srgbClr val="FF0000"/>
                </a:solidFill>
                <a:effectLst/>
                <a:uLnTx/>
                <a:uFillTx/>
                <a:latin typeface="Bahnschrift" panose="020B0502040204020203"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Bahnschrift" panose="020B0502040204020203"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pic>
        <p:nvPicPr>
          <p:cNvPr id="16" name="Picture 15">
            <a:extLst>
              <a:ext uri="{FF2B5EF4-FFF2-40B4-BE49-F238E27FC236}">
                <a16:creationId xmlns:a16="http://schemas.microsoft.com/office/drawing/2014/main" id="{6C0E56CC-B730-424B-83F3-E2266D309D5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9" name="Picture 18">
            <a:extLst>
              <a:ext uri="{FF2B5EF4-FFF2-40B4-BE49-F238E27FC236}">
                <a16:creationId xmlns:a16="http://schemas.microsoft.com/office/drawing/2014/main" id="{E7D46AEB-7564-492B-8715-5590A008250F}"/>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1110304183"/>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childTnLst>
                          </p:cTn>
                        </p:par>
                        <p:par>
                          <p:cTn id="7" fill="hold">
                            <p:stCondLst>
                              <p:cond delay="10631"/>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31"/>
                            </p:stCondLst>
                            <p:childTnLst>
                              <p:par>
                                <p:cTn id="11" presetID="1" presetClass="exit"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13631"/>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3631"/>
                            </p:stCondLst>
                            <p:childTnLst>
                              <p:par>
                                <p:cTn id="17" presetID="63" presetClass="path" presetSubtype="0" accel="50000" decel="50000" fill="hold" grpId="0" nodeType="afterEffect">
                                  <p:stCondLst>
                                    <p:cond delay="0"/>
                                  </p:stCondLst>
                                  <p:childTnLst>
                                    <p:animMotion origin="layout" path="M 5E-6 4.81481E-6 L -0.37188 -0.01019 " pathEditMode="relative" rAng="0" ptsTypes="AA">
                                      <p:cBhvr>
                                        <p:cTn id="18" dur="3000" fill="hold"/>
                                        <p:tgtEl>
                                          <p:spTgt spid="13"/>
                                        </p:tgtEl>
                                        <p:attrNameLst>
                                          <p:attrName>ppt_x</p:attrName>
                                          <p:attrName>ppt_y</p:attrName>
                                        </p:attrNameLst>
                                      </p:cBhvr>
                                      <p:rCtr x="-18594" y="-509"/>
                                    </p:animMotion>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6631"/>
                            </p:stCondLst>
                            <p:childTnLst>
                              <p:par>
                                <p:cTn id="23" presetID="10" presetClass="exit" presetSubtype="0" fill="hold" nodeType="afterEffect">
                                  <p:stCondLst>
                                    <p:cond delay="1250"/>
                                  </p:stCondLst>
                                  <p:childTnLst>
                                    <p:animEffect transition="out" filter="fade">
                                      <p:cBhvr>
                                        <p:cTn id="24" dur="1000"/>
                                        <p:tgtEl>
                                          <p:spTgt spid="16"/>
                                        </p:tgtEl>
                                      </p:cBhvr>
                                    </p:animEffect>
                                    <p:set>
                                      <p:cBhvr>
                                        <p:cTn id="25" dur="1" fill="hold">
                                          <p:stCondLst>
                                            <p:cond delay="999"/>
                                          </p:stCondLst>
                                        </p:cTn>
                                        <p:tgtEl>
                                          <p:spTgt spid="1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8881"/>
                            </p:stCondLst>
                            <p:childTnLst>
                              <p:par>
                                <p:cTn id="30" presetID="10" presetClass="exit" presetSubtype="0" fill="hold" nodeType="afterEffect">
                                  <p:stCondLst>
                                    <p:cond delay="1250"/>
                                  </p:stCondLst>
                                  <p:childTnLst>
                                    <p:animEffect transition="out" filter="fade">
                                      <p:cBhvr>
                                        <p:cTn id="31" dur="1000"/>
                                        <p:tgtEl>
                                          <p:spTgt spid="19"/>
                                        </p:tgtEl>
                                      </p:cBhvr>
                                    </p:animEffect>
                                    <p:set>
                                      <p:cBhvr>
                                        <p:cTn id="32"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861774"/>
          </a:xfrm>
          <a:prstGeom prst="rect">
            <a:avLst/>
          </a:prstGeom>
          <a:noFill/>
        </p:spPr>
        <p:txBody>
          <a:bodyPr wrap="square" lIns="0" tIns="0" rIns="0" bIns="0" rtlCol="0">
            <a:spAutoFit/>
          </a:bodyPr>
          <a:lstStyle/>
          <a:p>
            <a:pPr algn="ctr"/>
            <a:r>
              <a:rPr lang="en-US" sz="2800" dirty="0">
                <a:latin typeface="Bahnschrift" panose="020B0502040204020203" pitchFamily="34" charset="0"/>
                <a:cs typeface="Calibri" panose="020F0502020204030204" pitchFamily="34" charset="0"/>
              </a:rPr>
              <a:t>This is an example of what you’ll see when asked if the thoughts you experienced during the scan were </a:t>
            </a:r>
            <a:r>
              <a:rPr lang="en-US" sz="2800" b="1" dirty="0">
                <a:solidFill>
                  <a:srgbClr val="FF0000"/>
                </a:solidFill>
                <a:latin typeface="Bahnschrift" panose="020B0502040204020203" pitchFamily="34" charset="0"/>
                <a:cs typeface="Calibri" panose="020F0502020204030204" pitchFamily="34" charset="0"/>
              </a:rPr>
              <a:t>negative</a:t>
            </a:r>
            <a:r>
              <a:rPr lang="en-US" sz="2800" b="1" dirty="0">
                <a:latin typeface="Bahnschrift" panose="020B0502040204020203" pitchFamily="34" charset="0"/>
                <a:cs typeface="Calibri" panose="020F0502020204030204" pitchFamily="34" charset="0"/>
              </a:rPr>
              <a:t>.</a:t>
            </a:r>
            <a:r>
              <a:rPr lang="en-US" sz="2800" dirty="0">
                <a:latin typeface="Bahnschrift" panose="020B0502040204020203" pitchFamily="34" charset="0"/>
                <a:cs typeface="Calibri" panose="020F0502020204030204" pitchFamily="34" charset="0"/>
              </a:rPr>
              <a:t> </a:t>
            </a: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79200" y="6044294"/>
            <a:ext cx="812800" cy="812800"/>
          </a:xfrm>
          <a:prstGeom prst="rect">
            <a:avLst/>
          </a:prstGeom>
        </p:spPr>
      </p:pic>
      <p:sp>
        <p:nvSpPr>
          <p:cNvPr id="11" name="Right Triangle 10">
            <a:extLst>
              <a:ext uri="{FF2B5EF4-FFF2-40B4-BE49-F238E27FC236}">
                <a16:creationId xmlns:a16="http://schemas.microsoft.com/office/drawing/2014/main" id="{6B7C761E-FB92-41BC-9B09-B282EC9819F0}"/>
              </a:ext>
            </a:extLst>
          </p:cNvPr>
          <p:cNvSpPr/>
          <p:nvPr/>
        </p:nvSpPr>
        <p:spPr>
          <a:xfrm>
            <a:off x="4237219" y="2613424"/>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pic>
        <p:nvPicPr>
          <p:cNvPr id="12" name="Picture 11" descr="Graphical user interface&#10;&#10;Description automatically generated">
            <a:extLst>
              <a:ext uri="{FF2B5EF4-FFF2-40B4-BE49-F238E27FC236}">
                <a16:creationId xmlns:a16="http://schemas.microsoft.com/office/drawing/2014/main" id="{A43FBB9D-10C7-4B42-9309-06F5AD3A9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6805" y="2941992"/>
            <a:ext cx="7498388" cy="1972365"/>
          </a:xfrm>
          <a:prstGeom prst="rect">
            <a:avLst/>
          </a:prstGeom>
        </p:spPr>
      </p:pic>
      <p:pic>
        <p:nvPicPr>
          <p:cNvPr id="14" name="Picture 13">
            <a:extLst>
              <a:ext uri="{FF2B5EF4-FFF2-40B4-BE49-F238E27FC236}">
                <a16:creationId xmlns:a16="http://schemas.microsoft.com/office/drawing/2014/main" id="{430C6C9A-B303-412F-B983-7AC1BE734EA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5" name="Picture 14">
            <a:extLst>
              <a:ext uri="{FF2B5EF4-FFF2-40B4-BE49-F238E27FC236}">
                <a16:creationId xmlns:a16="http://schemas.microsoft.com/office/drawing/2014/main" id="{597B5FD7-AC0A-40C4-90BB-C4B92E4FAE9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2045588620"/>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childTnLst>
                          </p:cTn>
                        </p:par>
                        <p:par>
                          <p:cTn id="7" fill="hold">
                            <p:stCondLst>
                              <p:cond delay="10631"/>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31"/>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3631"/>
                            </p:stCondLst>
                            <p:childTnLst>
                              <p:par>
                                <p:cTn id="14" presetID="63" presetClass="path" presetSubtype="0" accel="50000" decel="50000" fill="hold" grpId="0" nodeType="afterEffect">
                                  <p:stCondLst>
                                    <p:cond delay="0"/>
                                  </p:stCondLst>
                                  <p:childTnLst>
                                    <p:animMotion origin="layout" path="M 5E-6 4.81481E-6 L -0.37188 -0.01019 " pathEditMode="relative" rAng="0" ptsTypes="AA">
                                      <p:cBhvr>
                                        <p:cTn id="15" dur="3000" fill="hold"/>
                                        <p:tgtEl>
                                          <p:spTgt spid="13"/>
                                        </p:tgtEl>
                                        <p:attrNameLst>
                                          <p:attrName>ppt_x</p:attrName>
                                          <p:attrName>ppt_y</p:attrName>
                                        </p:attrNameLst>
                                      </p:cBhvr>
                                      <p:rCtr x="-18594" y="-509"/>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6631"/>
                            </p:stCondLst>
                            <p:childTnLst>
                              <p:par>
                                <p:cTn id="20" presetID="10" presetClass="exit" presetSubtype="0" fill="hold" nodeType="afterEffect">
                                  <p:stCondLst>
                                    <p:cond delay="1250"/>
                                  </p:stCondLst>
                                  <p:childTnLst>
                                    <p:animEffect transition="out" filter="fade">
                                      <p:cBhvr>
                                        <p:cTn id="21" dur="1000"/>
                                        <p:tgtEl>
                                          <p:spTgt spid="14"/>
                                        </p:tgtEl>
                                      </p:cBhvr>
                                    </p:animEffect>
                                    <p:set>
                                      <p:cBhvr>
                                        <p:cTn id="22" dur="1" fill="hold">
                                          <p:stCondLst>
                                            <p:cond delay="999"/>
                                          </p:stCondLst>
                                        </p:cTn>
                                        <p:tgtEl>
                                          <p:spTgt spid="1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8881"/>
                            </p:stCondLst>
                            <p:childTnLst>
                              <p:par>
                                <p:cTn id="27" presetID="10" presetClass="exit" presetSubtype="0" fill="hold" nodeType="afterEffect">
                                  <p:stCondLst>
                                    <p:cond delay="1250"/>
                                  </p:stCondLst>
                                  <p:childTnLst>
                                    <p:animEffect transition="out" filter="fade">
                                      <p:cBhvr>
                                        <p:cTn id="28" dur="1000"/>
                                        <p:tgtEl>
                                          <p:spTgt spid="15"/>
                                        </p:tgtEl>
                                      </p:cBhvr>
                                    </p:animEffect>
                                    <p:set>
                                      <p:cBhvr>
                                        <p:cTn id="29"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18"/>
                </p:tgtEl>
              </p:cMediaNode>
            </p:audio>
          </p:childTnLst>
        </p:cTn>
      </p:par>
    </p:tnLst>
    <p:bldLst>
      <p:bldP spid="20" grpId="0" animBg="1"/>
      <p:bldP spid="13"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Bahnschrift" panose="020B0502040204020203" pitchFamily="34" charset="0"/>
                <a:ea typeface="Helvetica Neue" charset="0"/>
                <a:cs typeface="Calibri" panose="020F0502020204030204" pitchFamily="34" charset="0"/>
              </a:rPr>
              <a:t>This is an example of a scale rating </a:t>
            </a:r>
            <a:r>
              <a:rPr lang="en-US" sz="2800" b="1" dirty="0">
                <a:solidFill>
                  <a:srgbClr val="FF0000"/>
                </a:solidFill>
                <a:latin typeface="Bahnschrift" panose="020B0502040204020203" pitchFamily="34" charset="0"/>
                <a:ea typeface="Helvetica Neue" charset="0"/>
                <a:cs typeface="Calibri" panose="020F0502020204030204" pitchFamily="34" charset="0"/>
              </a:rPr>
              <a:t>avoidance</a:t>
            </a:r>
            <a:r>
              <a:rPr lang="en-US" sz="2800" dirty="0">
                <a:latin typeface="Bahnschrift" panose="020B0502040204020203" pitchFamily="34" charset="0"/>
                <a:ea typeface="Helvetica Neue" charset="0"/>
                <a:cs typeface="Calibri" panose="020F0502020204030204" pitchFamily="34" charset="0"/>
              </a:rPr>
              <a:t>.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pic>
        <p:nvPicPr>
          <p:cNvPr id="9" name="Picture 8">
            <a:extLst>
              <a:ext uri="{FF2B5EF4-FFF2-40B4-BE49-F238E27FC236}">
                <a16:creationId xmlns:a16="http://schemas.microsoft.com/office/drawing/2014/main" id="{37AA572F-6CE2-4BE2-838D-1D8B0EC0773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0" name="Picture 9">
            <a:extLst>
              <a:ext uri="{FF2B5EF4-FFF2-40B4-BE49-F238E27FC236}">
                <a16:creationId xmlns:a16="http://schemas.microsoft.com/office/drawing/2014/main" id="{E64A1F04-7216-47BC-84F2-81EE8BEA1998}"/>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3558071432"/>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9" fill="hold"/>
                                        <p:tgtEl>
                                          <p:spTgt spid="16"/>
                                        </p:tgtEl>
                                      </p:cBhvr>
                                    </p:cmd>
                                  </p:childTnLst>
                                </p:cTn>
                              </p:par>
                            </p:childTnLst>
                          </p:cTn>
                        </p:par>
                        <p:par>
                          <p:cTn id="7" fill="hold">
                            <p:stCondLst>
                              <p:cond delay="12199"/>
                            </p:stCondLst>
                            <p:childTnLst>
                              <p:par>
                                <p:cTn id="8" presetID="0" presetClass="path" presetSubtype="0" accel="50000" decel="50000" fill="hold" grpId="2" nodeType="afterEffect">
                                  <p:stCondLst>
                                    <p:cond delay="0"/>
                                  </p:stCondLst>
                                  <p:childTnLst>
                                    <p:animMotion origin="layout" path="M -2.08333E-6 0 L -0.24896 0.00278 C -0.24831 0 0.00456 -0.01574 0.00456 -0.01551 L 0.00456 -0.01574 " pathEditMode="relative" rAng="0" ptsTypes="AAAA">
                                      <p:cBhvr>
                                        <p:cTn id="9" dur="5000" fill="hold"/>
                                        <p:tgtEl>
                                          <p:spTgt spid="8"/>
                                        </p:tgtEl>
                                        <p:attrNameLst>
                                          <p:attrName>ppt_x</p:attrName>
                                          <p:attrName>ppt_y</p:attrName>
                                        </p:attrNameLst>
                                      </p:cBhvr>
                                      <p:rCtr x="-12227" y="-648"/>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7199"/>
                            </p:stCondLst>
                            <p:childTnLst>
                              <p:par>
                                <p:cTn id="14" presetID="10" presetClass="exit" presetSubtype="0" fill="hold" nodeType="afterEffect">
                                  <p:stCondLst>
                                    <p:cond delay="1250"/>
                                  </p:stCondLst>
                                  <p:childTnLst>
                                    <p:animEffect transition="out" filter="fade">
                                      <p:cBhvr>
                                        <p:cTn id="15" dur="1000"/>
                                        <p:tgtEl>
                                          <p:spTgt spid="9"/>
                                        </p:tgtEl>
                                      </p:cBhvr>
                                    </p:animEffect>
                                    <p:set>
                                      <p:cBhvr>
                                        <p:cTn id="16" dur="1" fill="hold">
                                          <p:stCondLst>
                                            <p:cond delay="999"/>
                                          </p:stCondLst>
                                        </p:cTn>
                                        <p:tgtEl>
                                          <p:spTgt spid="9"/>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9449"/>
                            </p:stCondLst>
                            <p:childTnLst>
                              <p:par>
                                <p:cTn id="21" presetID="10" presetClass="exit" presetSubtype="0" fill="hold" nodeType="afterEffect">
                                  <p:stCondLst>
                                    <p:cond delay="1250"/>
                                  </p:stCondLst>
                                  <p:childTnLst>
                                    <p:animEffect transition="out" filter="fade">
                                      <p:cBhvr>
                                        <p:cTn id="22" dur="1000"/>
                                        <p:tgtEl>
                                          <p:spTgt spid="10"/>
                                        </p:tgtEl>
                                      </p:cBhvr>
                                    </p:animEffect>
                                    <p:set>
                                      <p:cBhvr>
                                        <p:cTn id="23"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audio>
              <p:cMediaNode vol="80000">
                <p:cTn id="25" fill="hold" display="0">
                  <p:stCondLst>
                    <p:cond delay="indefinite"/>
                  </p:stCondLst>
                  <p:endCondLst>
                    <p:cond evt="onStopAudio" delay="0">
                      <p:tgtEl>
                        <p:sldTgt/>
                      </p:tgtEl>
                    </p:cond>
                  </p:endCondLst>
                </p:cTn>
                <p:tgtEl>
                  <p:spTgt spid="16"/>
                </p:tgtEl>
              </p:cMediaNode>
            </p:audio>
          </p:childTnLst>
        </p:cTn>
      </p:par>
    </p:tnLst>
    <p:bldLst>
      <p:bldP spid="8"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EF2977-38DA-9F42-AAB8-37B8A7FE4FB0}"/>
              </a:ext>
            </a:extLst>
          </p:cNvPr>
          <p:cNvSpPr/>
          <p:nvPr/>
        </p:nvSpPr>
        <p:spPr>
          <a:xfrm>
            <a:off x="519871" y="1244639"/>
            <a:ext cx="11152258" cy="4356898"/>
          </a:xfrm>
          <a:prstGeom prst="rect">
            <a:avLst/>
          </a:prstGeom>
        </p:spPr>
        <p:txBody>
          <a:bodyPr wrap="square">
            <a:spAutoFit/>
          </a:bodyPr>
          <a:lstStyle/>
          <a:p>
            <a:pPr algn="ctr">
              <a:lnSpc>
                <a:spcPct val="150000"/>
              </a:lnSpc>
            </a:pPr>
            <a:r>
              <a:rPr lang="en-US" sz="3600" b="1" dirty="0">
                <a:solidFill>
                  <a:srgbClr val="FF0000"/>
                </a:solidFill>
                <a:latin typeface="Bahnschrift" panose="020B0502040204020203" pitchFamily="34" charset="0"/>
              </a:rPr>
              <a:t>Intensity</a:t>
            </a:r>
            <a:r>
              <a:rPr lang="en-US" sz="3600" b="1" dirty="0">
                <a:latin typeface="Bahnschrift" panose="020B0502040204020203" pitchFamily="34" charset="0"/>
              </a:rPr>
              <a:t> </a:t>
            </a:r>
            <a:r>
              <a:rPr lang="en-US" sz="3600" dirty="0">
                <a:latin typeface="Bahnschrift" panose="020B0502040204020203" pitchFamily="34" charset="0"/>
              </a:rPr>
              <a:t>is how </a:t>
            </a:r>
            <a:r>
              <a:rPr lang="en-US" sz="3600" dirty="0">
                <a:solidFill>
                  <a:srgbClr val="FFFF00"/>
                </a:solidFill>
                <a:latin typeface="Bahnschrift" panose="020B0502040204020203" pitchFamily="34" charset="0"/>
              </a:rPr>
              <a:t>loud</a:t>
            </a:r>
            <a:r>
              <a:rPr lang="en-US" sz="3600" dirty="0">
                <a:latin typeface="Bahnschrift" panose="020B0502040204020203" pitchFamily="34" charset="0"/>
              </a:rPr>
              <a:t> the song is.</a:t>
            </a:r>
          </a:p>
          <a:p>
            <a:pPr algn="ctr">
              <a:lnSpc>
                <a:spcPct val="150000"/>
              </a:lnSpc>
            </a:pPr>
            <a:endParaRPr lang="en-US" sz="3600" dirty="0">
              <a:latin typeface="Bahnschrift" panose="020B0502040204020203" pitchFamily="34" charset="0"/>
            </a:endParaRPr>
          </a:p>
          <a:p>
            <a:pPr algn="ctr">
              <a:lnSpc>
                <a:spcPct val="150000"/>
              </a:lnSpc>
            </a:pPr>
            <a:r>
              <a:rPr lang="en-US" sz="3600" b="1" dirty="0">
                <a:solidFill>
                  <a:srgbClr val="FF0000"/>
                </a:solidFill>
                <a:latin typeface="Bahnschrift" panose="020B0502040204020203" pitchFamily="34" charset="0"/>
              </a:rPr>
              <a:t>Unpleasantness</a:t>
            </a:r>
            <a:r>
              <a:rPr lang="en-US" sz="3600" dirty="0">
                <a:latin typeface="Bahnschrift" panose="020B0502040204020203" pitchFamily="34" charset="0"/>
              </a:rPr>
              <a:t> is how much you </a:t>
            </a:r>
            <a:r>
              <a:rPr lang="en-US" sz="3600" dirty="0">
                <a:solidFill>
                  <a:srgbClr val="FFFF00"/>
                </a:solidFill>
                <a:latin typeface="Bahnschrift" panose="020B0502040204020203" pitchFamily="34" charset="0"/>
              </a:rPr>
              <a:t>dislike</a:t>
            </a:r>
            <a:r>
              <a:rPr lang="en-US" sz="3600" dirty="0">
                <a:latin typeface="Bahnschrift" panose="020B0502040204020203" pitchFamily="34" charset="0"/>
              </a:rPr>
              <a:t> the song. </a:t>
            </a:r>
          </a:p>
          <a:p>
            <a:pPr algn="ctr">
              <a:lnSpc>
                <a:spcPct val="150000"/>
              </a:lnSpc>
            </a:pPr>
            <a:endParaRPr lang="en-US" sz="2800" dirty="0">
              <a:latin typeface="Bahnschrift" panose="020B0502040204020203" pitchFamily="34" charset="0"/>
            </a:endParaRPr>
          </a:p>
          <a:p>
            <a:pPr algn="ctr">
              <a:lnSpc>
                <a:spcPct val="150000"/>
              </a:lnSpc>
            </a:pPr>
            <a:endParaRPr lang="en-US" sz="2800" dirty="0">
              <a:latin typeface="Bahnschrift" panose="020B0502040204020203" pitchFamily="34" charset="0"/>
            </a:endParaRPr>
          </a:p>
          <a:p>
            <a:pPr algn="ctr">
              <a:lnSpc>
                <a:spcPct val="150000"/>
              </a:lnSpc>
            </a:pPr>
            <a:r>
              <a:rPr lang="en-US" sz="2400" dirty="0">
                <a:latin typeface="Bahnschrift" panose="020B0502040204020203" pitchFamily="34" charset="0"/>
              </a:rPr>
              <a:t>Please keep this distinction in mind when you're asked rate the stimuli.</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920322991"/>
      </p:ext>
    </p:extLst>
  </p:cSld>
  <p:clrMapOvr>
    <a:masterClrMapping/>
  </p:clrMapOvr>
  <mc:AlternateContent xmlns:mc="http://schemas.openxmlformats.org/markup-compatibility/2006" xmlns:p14="http://schemas.microsoft.com/office/powerpoint/2010/main">
    <mc:Choice Requires="p14">
      <p:transition spd="slow" p14:dur="2000" advTm="51957"/>
    </mc:Choice>
    <mc:Fallback xmlns="">
      <p:transition spd="slow" advTm="5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sz="2400" dirty="0">
                <a:latin typeface="Bahnschrift" panose="020B0502040204020203" pitchFamily="34" charset="0"/>
                <a:ea typeface="Helvetica Neue" charset="0"/>
                <a:cs typeface="Helvetica Neue" charset="0"/>
              </a:rPr>
              <a:t>Could you explain back to me how you </a:t>
            </a:r>
            <a:r>
              <a:rPr lang="en-US" sz="2400" dirty="0">
                <a:solidFill>
                  <a:srgbClr val="FF0000"/>
                </a:solidFill>
                <a:latin typeface="Bahnschrift" panose="020B0502040204020203" pitchFamily="34" charset="0"/>
                <a:ea typeface="Helvetica Neue" charset="0"/>
                <a:cs typeface="Helvetica Neue" charset="0"/>
              </a:rPr>
              <a:t>understand</a:t>
            </a:r>
            <a:r>
              <a:rPr lang="en-US" sz="2400" dirty="0">
                <a:latin typeface="Bahnschrift" panose="020B0502040204020203" pitchFamily="34" charset="0"/>
                <a:ea typeface="Helvetica Neue" charset="0"/>
                <a:cs typeface="Helvetica Neue" charset="0"/>
              </a:rPr>
              <a:t> the rating scale?</a:t>
            </a:r>
            <a:r>
              <a:rPr lang="en-US" sz="2400" dirty="0">
                <a:solidFill>
                  <a:srgbClr val="0070C0"/>
                </a:solidFill>
                <a:latin typeface="Bahnschrift" panose="020B0502040204020203" pitchFamily="34" charset="0"/>
                <a:ea typeface="Helvetica Neue" charset="0"/>
                <a:cs typeface="Helvetica Neue" charset="0"/>
              </a:rPr>
              <a:t> </a:t>
            </a:r>
            <a:endParaRPr lang="en-US" sz="2400" dirty="0">
              <a:latin typeface="Bahnschrift" panose="020B0502040204020203" pitchFamily="34" charset="0"/>
            </a:endParaRPr>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76872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694267"/>
            <a:ext cx="10515600" cy="5482696"/>
          </a:xfrm>
        </p:spPr>
        <p:txBody>
          <a:bodyPr>
            <a:normAutofit lnSpcReduction="10000"/>
          </a:bodyPr>
          <a:lstStyle/>
          <a:p>
            <a:pPr marL="0" indent="0" algn="ctr">
              <a:buNone/>
            </a:pPr>
            <a:r>
              <a:rPr lang="en-US" dirty="0"/>
              <a:t>At the end of the scan session you'll be asked to rate different aspects of your experience. Some examples of questions are: </a:t>
            </a:r>
          </a:p>
          <a:p>
            <a:pPr marL="0" indent="0" algn="ctr">
              <a:buNone/>
            </a:pPr>
            <a:endParaRPr lang="en-US" dirty="0"/>
          </a:p>
          <a:p>
            <a:pPr marL="0" indent="0" algn="ctr">
              <a:buNone/>
            </a:pPr>
            <a:r>
              <a:rPr lang="en-US" dirty="0"/>
              <a:t>How comfortable do you feel right now?</a:t>
            </a:r>
          </a:p>
          <a:p>
            <a:pPr marL="0" indent="0" algn="ctr">
              <a:buNone/>
            </a:pPr>
            <a:endParaRPr lang="en-US" dirty="0"/>
          </a:p>
          <a:p>
            <a:pPr marL="0" indent="0" algn="ctr">
              <a:buNone/>
            </a:pPr>
            <a:r>
              <a:rPr lang="en-US" dirty="0"/>
              <a:t>The thoughts I experienced during the last scan were NEGATIVE?</a:t>
            </a:r>
          </a:p>
          <a:p>
            <a:pPr marL="0" indent="0" algn="ctr">
              <a:buNone/>
            </a:pPr>
            <a:endParaRPr lang="en-US" dirty="0"/>
          </a:p>
          <a:p>
            <a:pPr marL="0" indent="0" algn="ctr">
              <a:buNone/>
            </a:pPr>
            <a:r>
              <a:rPr lang="en-US" dirty="0"/>
              <a:t>Please rate how much you want to avoid this experience in the future?</a:t>
            </a:r>
          </a:p>
          <a:p>
            <a:pPr marL="0" indent="0" algn="ctr">
              <a:buNone/>
            </a:pPr>
            <a:endParaRPr lang="en-US" dirty="0"/>
          </a:p>
          <a:p>
            <a:pPr marL="0" indent="0" algn="ctr">
              <a:buNone/>
            </a:pPr>
            <a:r>
              <a:rPr lang="en-US" dirty="0"/>
              <a:t>For each question, a rating scale will be provided for you to indicate your response. The following slides contain examples of scales so that you can familiarize yourself with them before the scan begins.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3 of whatever.mp3" descr="3 of whatever.mp3">
            <a:hlinkClick r:id="" action="ppaction://media"/>
            <a:extLst>
              <a:ext uri="{FF2B5EF4-FFF2-40B4-BE49-F238E27FC236}">
                <a16:creationId xmlns:a16="http://schemas.microsoft.com/office/drawing/2014/main" id="{B0A63D3F-BF5B-6D43-95C3-AAB5685C4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0820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56CC7-F24D-D744-A11A-0DEC3D03A47B}"/>
              </a:ext>
            </a:extLst>
          </p:cNvPr>
          <p:cNvSpPr>
            <a:spLocks noGrp="1"/>
          </p:cNvSpPr>
          <p:nvPr>
            <p:ph type="title"/>
          </p:nvPr>
        </p:nvSpPr>
        <p:spPr/>
        <p:txBody>
          <a:bodyPr/>
          <a:lstStyle/>
          <a:p>
            <a:pPr algn="ctr"/>
            <a:r>
              <a:rPr lang="en-US" dirty="0"/>
              <a:t>Intensity vs. Unpleasantness </a:t>
            </a:r>
          </a:p>
        </p:txBody>
      </p:sp>
      <p:sp>
        <p:nvSpPr>
          <p:cNvPr id="6" name="Rectangle 5">
            <a:extLst>
              <a:ext uri="{FF2B5EF4-FFF2-40B4-BE49-F238E27FC236}">
                <a16:creationId xmlns:a16="http://schemas.microsoft.com/office/drawing/2014/main" id="{54EF2977-38DA-9F42-AAB8-37B8A7FE4FB0}"/>
              </a:ext>
            </a:extLst>
          </p:cNvPr>
          <p:cNvSpPr/>
          <p:nvPr/>
        </p:nvSpPr>
        <p:spPr>
          <a:xfrm>
            <a:off x="519871" y="1690688"/>
            <a:ext cx="11152258" cy="3903504"/>
          </a:xfrm>
          <a:prstGeom prst="rect">
            <a:avLst/>
          </a:prstGeom>
        </p:spPr>
        <p:txBody>
          <a:bodyPr wrap="square">
            <a:spAutoFit/>
          </a:bodyPr>
          <a:lstStyle/>
          <a:p>
            <a:pPr algn="ctr">
              <a:lnSpc>
                <a:spcPct val="150000"/>
              </a:lnSpc>
            </a:pPr>
            <a:r>
              <a:rPr lang="en-US" sz="2800" dirty="0"/>
              <a:t>Consider this example when trying to understand the difference between intensity and unpleasantness. I can ask you to rate a song on how loud the song sounds </a:t>
            </a:r>
            <a:r>
              <a:rPr lang="en-US" sz="2800" b="1" dirty="0"/>
              <a:t>or</a:t>
            </a:r>
            <a:r>
              <a:rPr lang="en-US" sz="2800" dirty="0"/>
              <a:t>  on how unpleasant it is to hear</a:t>
            </a:r>
            <a:r>
              <a:rPr lang="en-US" sz="2800" b="1" dirty="0"/>
              <a:t>. Intensity </a:t>
            </a:r>
            <a:r>
              <a:rPr lang="en-US" sz="2800" dirty="0"/>
              <a:t>is how loud the song is and the </a:t>
            </a:r>
            <a:r>
              <a:rPr lang="en-US" sz="2800" b="1" dirty="0"/>
              <a:t>unpleasantness</a:t>
            </a:r>
            <a:r>
              <a:rPr lang="en-US" sz="2800" dirty="0"/>
              <a:t> is how much you dislike the song. </a:t>
            </a:r>
          </a:p>
          <a:p>
            <a:pPr algn="ctr">
              <a:lnSpc>
                <a:spcPct val="150000"/>
              </a:lnSpc>
            </a:pPr>
            <a:r>
              <a:rPr lang="en-US" sz="2800" dirty="0"/>
              <a:t>Please keep this distinction in mind when you're asked rate the stimuli. Do you have any questions? </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367122560"/>
      </p:ext>
    </p:extLst>
  </p:cSld>
  <p:clrMapOvr>
    <a:masterClrMapping/>
  </p:clrMapOvr>
  <mc:AlternateContent xmlns:mc="http://schemas.openxmlformats.org/markup-compatibility/2006" xmlns:p14="http://schemas.microsoft.com/office/powerpoint/2010/main">
    <mc:Choice Requires="p14">
      <p:transition spd="slow" p14:dur="2000" advTm="51957"/>
    </mc:Choice>
    <mc:Fallback xmlns="">
      <p:transition spd="slow" advTm="5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62689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Calibri" panose="020F0502020204030204"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spTree>
    <p:custDataLst>
      <p:tags r:id="rId1"/>
    </p:custDataLst>
    <p:extLst>
      <p:ext uri="{BB962C8B-B14F-4D97-AF65-F5344CB8AC3E}">
        <p14:creationId xmlns:p14="http://schemas.microsoft.com/office/powerpoint/2010/main" val="2418007925"/>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childTnLst>
                          </p:cTn>
                        </p:par>
                        <p:par>
                          <p:cTn id="7" fill="hold">
                            <p:stCondLst>
                              <p:cond delay="10631"/>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31"/>
                            </p:stCondLst>
                            <p:childTnLst>
                              <p:par>
                                <p:cTn id="11" presetID="1" presetClass="exit"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13631"/>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3631"/>
                            </p:stCondLst>
                            <p:childTnLst>
                              <p:par>
                                <p:cTn id="17" presetID="63" presetClass="path" presetSubtype="0" accel="50000" decel="50000" fill="hold" grpId="0" nodeType="afterEffect">
                                  <p:stCondLst>
                                    <p:cond delay="0"/>
                                  </p:stCondLst>
                                  <p:childTnLst>
                                    <p:animMotion origin="layout" path="M 5E-6 4.81481E-6 L -0.37188 -0.01019 " pathEditMode="relative" rAng="0" ptsTypes="AA">
                                      <p:cBhvr>
                                        <p:cTn id="18" dur="3000" fill="hold"/>
                                        <p:tgtEl>
                                          <p:spTgt spid="13"/>
                                        </p:tgtEl>
                                        <p:attrNameLst>
                                          <p:attrName>ppt_x</p:attrName>
                                          <p:attrName>ppt_y</p:attrName>
                                        </p:attrNameLst>
                                      </p:cBhvr>
                                      <p:rCtr x="-18594" y="-50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E354F9EF-1BF9-E749-B831-6DB04ABD752F}"/>
              </a:ext>
            </a:extLst>
          </p:cNvPr>
          <p:cNvSpPr/>
          <p:nvPr/>
        </p:nvSpPr>
        <p:spPr>
          <a:xfrm>
            <a:off x="4237219" y="2827657"/>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Rectangle 6">
            <a:extLst>
              <a:ext uri="{FF2B5EF4-FFF2-40B4-BE49-F238E27FC236}">
                <a16:creationId xmlns:a16="http://schemas.microsoft.com/office/drawing/2014/main" id="{317543B2-98ED-1A40-B6C3-FA01C5AB0C09}"/>
              </a:ext>
            </a:extLst>
          </p:cNvPr>
          <p:cNvSpPr/>
          <p:nvPr/>
        </p:nvSpPr>
        <p:spPr>
          <a:xfrm>
            <a:off x="7954780" y="2753789"/>
            <a:ext cx="4237649" cy="184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Graphical user interface&#10;&#10;Description automatically generated">
            <a:extLst>
              <a:ext uri="{FF2B5EF4-FFF2-40B4-BE49-F238E27FC236}">
                <a16:creationId xmlns:a16="http://schemas.microsoft.com/office/drawing/2014/main" id="{12045451-B9E9-2C4F-BFF8-5EE7C5DAA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805" y="3156225"/>
            <a:ext cx="7498388" cy="1972365"/>
          </a:xfrm>
          <a:prstGeom prst="rect">
            <a:avLst/>
          </a:prstGeom>
        </p:spPr>
      </p:pic>
      <p:sp>
        <p:nvSpPr>
          <p:cNvPr id="8" name="Rectangle 7">
            <a:extLst>
              <a:ext uri="{FF2B5EF4-FFF2-40B4-BE49-F238E27FC236}">
                <a16:creationId xmlns:a16="http://schemas.microsoft.com/office/drawing/2014/main" id="{91E1208F-42A8-7840-A43D-C20CA822B7F9}"/>
              </a:ext>
            </a:extLst>
          </p:cNvPr>
          <p:cNvSpPr/>
          <p:nvPr/>
        </p:nvSpPr>
        <p:spPr>
          <a:xfrm>
            <a:off x="596347" y="614426"/>
            <a:ext cx="10999304" cy="1318181"/>
          </a:xfrm>
          <a:prstGeom prst="rect">
            <a:avLst/>
          </a:prstGeom>
        </p:spPr>
        <p:txBody>
          <a:bodyPr wrap="square">
            <a:spAutoFit/>
          </a:bodyPr>
          <a:lstStyle/>
          <a:p>
            <a:pPr algn="ctr">
              <a:lnSpc>
                <a:spcPct val="150000"/>
              </a:lnSpc>
            </a:pPr>
            <a:r>
              <a:rPr lang="en-US" sz="2800" dirty="0">
                <a:latin typeface="Calibri" panose="020F0502020204030204" pitchFamily="34" charset="0"/>
                <a:cs typeface="Calibri" panose="020F0502020204030204" pitchFamily="34" charset="0"/>
              </a:rPr>
              <a:t>This is an example of what you’ll see when asked if the thoughts you experienced during the scan were </a:t>
            </a:r>
            <a:r>
              <a:rPr lang="en-US" sz="2800" b="1" dirty="0">
                <a:latin typeface="Calibri" panose="020F0502020204030204" pitchFamily="34" charset="0"/>
                <a:cs typeface="Calibri" panose="020F0502020204030204" pitchFamily="34" charset="0"/>
              </a:rPr>
              <a:t>negative.</a:t>
            </a:r>
            <a:r>
              <a:rPr lang="en-US" sz="2800" dirty="0">
                <a:latin typeface="Calibri" panose="020F0502020204030204" pitchFamily="34" charset="0"/>
                <a:cs typeface="Calibri" panose="020F0502020204030204" pitchFamily="34" charset="0"/>
              </a:rPr>
              <a:t> </a:t>
            </a:r>
          </a:p>
        </p:txBody>
      </p:sp>
      <p:sp>
        <p:nvSpPr>
          <p:cNvPr id="9" name="Rectangle 8">
            <a:extLst>
              <a:ext uri="{FF2B5EF4-FFF2-40B4-BE49-F238E27FC236}">
                <a16:creationId xmlns:a16="http://schemas.microsoft.com/office/drawing/2014/main" id="{A685C052-3800-B04E-A88A-F24C84DB01D4}"/>
              </a:ext>
            </a:extLst>
          </p:cNvPr>
          <p:cNvSpPr/>
          <p:nvPr/>
        </p:nvSpPr>
        <p:spPr>
          <a:xfrm>
            <a:off x="596347" y="5753122"/>
            <a:ext cx="10999304" cy="954107"/>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Once again, you can use </a:t>
            </a:r>
            <a:r>
              <a:rPr lang="en-US" sz="2800" dirty="0">
                <a:latin typeface="Calibri" panose="020F0502020204030204" pitchFamily="34" charset="0"/>
                <a:ea typeface="Helvetica Neue" charset="0"/>
                <a:cs typeface="Calibri" panose="020F0502020204030204" pitchFamily="34" charset="0"/>
              </a:rPr>
              <a:t>the trackball to resize the triangle and click a button to submit your rating. </a:t>
            </a:r>
            <a:endParaRPr lang="en-US" sz="2800" dirty="0"/>
          </a:p>
        </p:txBody>
      </p:sp>
      <p:pic>
        <p:nvPicPr>
          <p:cNvPr id="10" name="5 of whatever.mp3" descr="5 of whatever.mp3">
            <a:hlinkClick r:id="" action="ppaction://media"/>
            <a:extLst>
              <a:ext uri="{FF2B5EF4-FFF2-40B4-BE49-F238E27FC236}">
                <a16:creationId xmlns:a16="http://schemas.microsoft.com/office/drawing/2014/main" id="{A3602F06-409F-204B-906B-58A94C7472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8836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453" fill="hold"/>
                                        <p:tgtEl>
                                          <p:spTgt spid="10"/>
                                        </p:tgtEl>
                                      </p:cBhvr>
                                    </p:cmd>
                                  </p:childTnLst>
                                </p:cTn>
                              </p:par>
                            </p:childTnLst>
                          </p:cTn>
                        </p:par>
                        <p:par>
                          <p:cTn id="7" fill="hold">
                            <p:stCondLst>
                              <p:cond delay="13453"/>
                            </p:stCondLst>
                            <p:childTnLst>
                              <p:par>
                                <p:cTn id="8" presetID="0" presetClass="path" presetSubtype="0" accel="50000" decel="50000" fill="hold" grpId="2" nodeType="afterEffect">
                                  <p:stCondLst>
                                    <p:cond delay="0"/>
                                  </p:stCondLst>
                                  <p:childTnLst>
                                    <p:animMotion origin="layout" path="M 0 0 L -0.24779 -0.00208 L 0.00976 0 C 0.05768 -0.00046 0.04895 -0.00231 0.0401 -0.00393 " pathEditMode="relative" ptsTypes="AAAA">
                                      <p:cBhvr>
                                        <p:cTn id="9"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childTnLst>
        </p:cTn>
      </p:par>
    </p:tnLst>
    <p:bldLst>
      <p:bldP spid="7"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12618" y="4004003"/>
            <a:ext cx="11159837" cy="2308324"/>
          </a:xfrm>
          <a:prstGeom prst="rect">
            <a:avLst/>
          </a:prstGeom>
          <a:noFill/>
        </p:spPr>
        <p:txBody>
          <a:bodyPr wrap="square" rtlCol="0">
            <a:spAutoFit/>
          </a:bodyPr>
          <a:lstStyle/>
          <a:p>
            <a:pPr algn="ctr" defTabSz="914400">
              <a:defRPr/>
            </a:pPr>
            <a:r>
              <a:rPr lang="en-US" sz="4800" dirty="0">
                <a:latin typeface="Bahnschrift" panose="020B0502040204020203" pitchFamily="34" charset="0"/>
                <a:cs typeface="Helvetica"/>
              </a:rPr>
              <a:t>If you need to move a bit or stretch, please do so </a:t>
            </a:r>
            <a:r>
              <a:rPr lang="en-US" sz="4800" b="1" u="sng" dirty="0">
                <a:latin typeface="Bahnschrift" panose="020B0502040204020203" pitchFamily="34" charset="0"/>
                <a:cs typeface="Helvetica"/>
              </a:rPr>
              <a:t>between</a:t>
            </a:r>
            <a:r>
              <a:rPr lang="en-US" sz="4800" dirty="0">
                <a:latin typeface="Bahnschrift" panose="020B0502040204020203" pitchFamily="34" charset="0"/>
                <a:cs typeface="Helvetica"/>
              </a:rPr>
              <a:t> runs, when the scanner is </a:t>
            </a:r>
            <a:r>
              <a:rPr lang="en-US" sz="4800" b="1" u="sng" dirty="0">
                <a:latin typeface="Bahnschrift" panose="020B0502040204020203" pitchFamily="34" charset="0"/>
                <a:cs typeface="Helvetica"/>
              </a:rPr>
              <a:t>not</a:t>
            </a:r>
            <a:r>
              <a:rPr lang="en-US" sz="4800" dirty="0">
                <a:latin typeface="Bahnschrift" panose="020B0502040204020203" pitchFamily="34" charset="0"/>
                <a:cs typeface="Helvetica"/>
              </a:rPr>
              <a:t> running. </a:t>
            </a:r>
          </a:p>
        </p:txBody>
      </p:sp>
      <p:sp>
        <p:nvSpPr>
          <p:cNvPr id="29" name="Title 1"/>
          <p:cNvSpPr txBox="1">
            <a:spLocks/>
          </p:cNvSpPr>
          <p:nvPr/>
        </p:nvSpPr>
        <p:spPr>
          <a:xfrm>
            <a:off x="512618" y="3807814"/>
            <a:ext cx="11166764" cy="2244634"/>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effectLst/>
              <a:uLnTx/>
              <a:uFillTx/>
              <a:latin typeface="Garamond" panose="02020404030301010803" pitchFamily="18" charset="0"/>
              <a:cs typeface="Helvetica"/>
            </a:endParaRPr>
          </a:p>
        </p:txBody>
      </p:sp>
      <p:sp>
        <p:nvSpPr>
          <p:cNvPr id="6" name="TextBox 5">
            <a:extLst>
              <a:ext uri="{FF2B5EF4-FFF2-40B4-BE49-F238E27FC236}">
                <a16:creationId xmlns:a16="http://schemas.microsoft.com/office/drawing/2014/main" id="{E744B0E0-6695-3F4E-A051-AC0CB750B73F}"/>
              </a:ext>
            </a:extLst>
          </p:cNvPr>
          <p:cNvSpPr txBox="1"/>
          <p:nvPr/>
        </p:nvSpPr>
        <p:spPr>
          <a:xfrm>
            <a:off x="3410921" y="3059668"/>
            <a:ext cx="609600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Helvetica"/>
                <a:ea typeface="+mj-ea"/>
                <a:cs typeface="Helvetica"/>
              </a:rPr>
              <a:t>.</a:t>
            </a:r>
            <a:endParaRPr lang="en-US" dirty="0"/>
          </a:p>
        </p:txBody>
      </p:sp>
      <p:pic>
        <p:nvPicPr>
          <p:cNvPr id="5" name="1 of whatever .mp3" descr="1 of whatever .mp3">
            <a:hlinkClick r:id="" action="ppaction://media"/>
            <a:extLst>
              <a:ext uri="{FF2B5EF4-FFF2-40B4-BE49-F238E27FC236}">
                <a16:creationId xmlns:a16="http://schemas.microsoft.com/office/drawing/2014/main" id="{FF9533F2-0094-444E-97EA-A91BD74E1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52448"/>
            <a:ext cx="812800" cy="812800"/>
          </a:xfrm>
          <a:prstGeom prst="rect">
            <a:avLst/>
          </a:prstGeom>
        </p:spPr>
      </p:pic>
      <p:sp>
        <p:nvSpPr>
          <p:cNvPr id="7" name="TextBox 6">
            <a:extLst>
              <a:ext uri="{FF2B5EF4-FFF2-40B4-BE49-F238E27FC236}">
                <a16:creationId xmlns:a16="http://schemas.microsoft.com/office/drawing/2014/main" id="{76302321-F3BD-4F64-AACC-E3B92B81EDD5}"/>
              </a:ext>
            </a:extLst>
          </p:cNvPr>
          <p:cNvSpPr txBox="1"/>
          <p:nvPr/>
        </p:nvSpPr>
        <p:spPr>
          <a:xfrm>
            <a:off x="512618" y="428178"/>
            <a:ext cx="11159837"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during the experiment in the MRI machine.</a:t>
            </a:r>
          </a:p>
        </p:txBody>
      </p:sp>
    </p:spTree>
    <p:extLst>
      <p:ext uri="{BB962C8B-B14F-4D97-AF65-F5344CB8AC3E}">
        <p14:creationId xmlns:p14="http://schemas.microsoft.com/office/powerpoint/2010/main" val="48863659"/>
      </p:ext>
    </p:extLst>
  </p:cSld>
  <p:clrMapOvr>
    <a:masterClrMapping/>
  </p:clrMapOvr>
  <mc:AlternateContent xmlns:mc="http://schemas.openxmlformats.org/markup-compatibility/2006" xmlns:p14="http://schemas.microsoft.com/office/powerpoint/2010/main">
    <mc:Choice Requires="p14">
      <p:transition spd="slow" p14:dur="2000" advTm="11573"/>
    </mc:Choice>
    <mc:Fallback xmlns="">
      <p:transition spd="slow" advTm="1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5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250"/>
                                        <p:tgtEl>
                                          <p:spTgt spid="21"/>
                                        </p:tgtEl>
                                      </p:cBhvr>
                                    </p:animEffect>
                                  </p:childTnLst>
                                </p:cTn>
                              </p:par>
                            </p:childTnLst>
                          </p:cTn>
                        </p:par>
                        <p:par>
                          <p:cTn id="10" fill="hold">
                            <p:stCondLst>
                              <p:cond delay="12956"/>
                            </p:stCondLst>
                            <p:childTnLst>
                              <p:par>
                                <p:cTn id="11" presetID="10" presetClass="exit" presetSubtype="0" fill="hold" grpId="1" nodeType="after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nodePh="1">
                                  <p:stCondLst>
                                    <p:cond delay="0"/>
                                  </p:stCondLst>
                                  <p:endCondLst>
                                    <p:cond evt="begin" delay="0">
                                      <p:tn val="14"/>
                                    </p:cond>
                                  </p:end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5"/>
                </p:tgtEl>
              </p:cMediaNode>
            </p:audio>
          </p:childTnLst>
        </p:cTn>
      </p:par>
    </p:tnLst>
    <p:bldLst>
      <p:bldP spid="21" grpId="0"/>
      <p:bldP spid="21" grpId="1"/>
      <p:bldP spid="29"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Calibri" panose="020F0502020204030204" pitchFamily="34" charset="0"/>
                <a:ea typeface="Helvetica Neue" charset="0"/>
                <a:cs typeface="Calibri" panose="020F0502020204030204" pitchFamily="34" charset="0"/>
              </a:rPr>
              <a:t>This is an example of a scale rating </a:t>
            </a:r>
            <a:r>
              <a:rPr lang="en-US" sz="2800" b="1" dirty="0">
                <a:latin typeface="Calibri" panose="020F0502020204030204" pitchFamily="34" charset="0"/>
                <a:ea typeface="Helvetica Neue" charset="0"/>
                <a:cs typeface="Calibri" panose="020F0502020204030204" pitchFamily="34" charset="0"/>
              </a:rPr>
              <a:t>avoidance</a:t>
            </a:r>
            <a:r>
              <a:rPr lang="en-US" sz="2800" dirty="0">
                <a:latin typeface="Calibri" panose="020F0502020204030204" pitchFamily="34" charset="0"/>
                <a:ea typeface="Helvetica Neue" charset="0"/>
                <a:cs typeface="Calibri" panose="020F0502020204030204" pitchFamily="34" charset="0"/>
              </a:rPr>
              <a:t> .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3090978816"/>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9" fill="hold"/>
                                        <p:tgtEl>
                                          <p:spTgt spid="16"/>
                                        </p:tgtEl>
                                      </p:cBhvr>
                                    </p:cmd>
                                  </p:childTnLst>
                                </p:cTn>
                              </p:par>
                            </p:childTnLst>
                          </p:cTn>
                        </p:par>
                        <p:par>
                          <p:cTn id="7" fill="hold">
                            <p:stCondLst>
                              <p:cond delay="12199"/>
                            </p:stCondLst>
                            <p:childTnLst>
                              <p:par>
                                <p:cTn id="8" presetID="0" presetClass="path" presetSubtype="0" accel="50000" decel="50000" fill="hold" grpId="0" nodeType="afterEffect">
                                  <p:stCondLst>
                                    <p:cond delay="0"/>
                                  </p:stCondLst>
                                  <p:childTnLst>
                                    <p:animMotion origin="layout" path="M -2.08333E-6 0 L -0.24896 0.00278 C -0.24831 0 0.00456 -0.01574 0.00456 -0.01551 L 0.00456 -0.01574 " pathEditMode="relative" rAng="0" ptsTypes="AAAA">
                                      <p:cBhvr>
                                        <p:cTn id="9" dur="5000" fill="hold"/>
                                        <p:tgtEl>
                                          <p:spTgt spid="8"/>
                                        </p:tgtEl>
                                        <p:attrNameLst>
                                          <p:attrName>ppt_x</p:attrName>
                                          <p:attrName>ppt_y</p:attrName>
                                        </p:attrNameLst>
                                      </p:cBhvr>
                                      <p:rCtr x="-12227" y="-648"/>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16"/>
                </p:tgtEl>
              </p:cMediaNode>
            </p:audio>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dirty="0"/>
              <a:t>These are just a few examples of the questions you will be asked. In total there will be 14 rating questions. </a:t>
            </a:r>
          </a:p>
          <a:p>
            <a:pPr marL="0" indent="0" algn="ctr">
              <a:lnSpc>
                <a:spcPct val="150000"/>
              </a:lnSpc>
              <a:buNone/>
            </a:pPr>
            <a:r>
              <a:rPr lang="en-US" b="1" dirty="0">
                <a:ea typeface="Helvetica Neue" charset="0"/>
                <a:cs typeface="Helvetica Neue" charset="0"/>
              </a:rPr>
              <a:t>Q:</a:t>
            </a:r>
            <a:r>
              <a:rPr lang="en-US" dirty="0">
                <a:ea typeface="Helvetica Neue" charset="0"/>
                <a:cs typeface="Helvetica Neue" charset="0"/>
              </a:rPr>
              <a:t> Could you explain back to me how you understand the rating scale?</a:t>
            </a:r>
            <a:r>
              <a:rPr lang="en-US" dirty="0">
                <a:solidFill>
                  <a:srgbClr val="0070C0"/>
                </a:solidFill>
                <a:latin typeface="Garamond" panose="02020404030301010803" pitchFamily="18" charset="0"/>
                <a:ea typeface="Helvetica Neue" charset="0"/>
                <a:cs typeface="Helvetica Neue" charset="0"/>
              </a:rPr>
              <a:t> </a:t>
            </a:r>
            <a:endParaRPr lang="en-US" dirty="0"/>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392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4901-6ACC-B044-BC1B-D3A0E6D9F7D0}"/>
              </a:ext>
            </a:extLst>
          </p:cNvPr>
          <p:cNvSpPr>
            <a:spLocks noGrp="1"/>
          </p:cNvSpPr>
          <p:nvPr>
            <p:ph type="title"/>
          </p:nvPr>
        </p:nvSpPr>
        <p:spPr>
          <a:xfrm>
            <a:off x="838200" y="3316345"/>
            <a:ext cx="10515600" cy="1325563"/>
          </a:xfrm>
        </p:spPr>
        <p:txBody>
          <a:bodyPr>
            <a:noAutofit/>
          </a:bodyPr>
          <a:lstStyle/>
          <a:p>
            <a:pPr algn="ctr"/>
            <a:r>
              <a:rPr lang="en-US" sz="8000" b="1" dirty="0">
                <a:latin typeface="Bahnschrift" panose="020B0502040204020203" pitchFamily="34" charset="0"/>
              </a:rPr>
              <a:t>Welcome</a:t>
            </a:r>
            <a:br>
              <a:rPr lang="en-US" sz="8000" b="1" dirty="0">
                <a:latin typeface="Bahnschrift" panose="020B0502040204020203" pitchFamily="34" charset="0"/>
              </a:rPr>
            </a:br>
            <a:br>
              <a:rPr lang="en-US" sz="8000" b="1" dirty="0">
                <a:latin typeface="Bahnschrift" panose="020B0502040204020203" pitchFamily="34" charset="0"/>
              </a:rPr>
            </a:br>
            <a:r>
              <a:rPr lang="en-US" sz="3200" dirty="0">
                <a:latin typeface="Bahnschrift" panose="020B0502040204020203" pitchFamily="34" charset="0"/>
              </a:rPr>
              <a:t>The following presentation will guide you through how to</a:t>
            </a:r>
            <a:br>
              <a:rPr lang="en-US" sz="3200" dirty="0">
                <a:latin typeface="Bahnschrift" panose="020B0502040204020203" pitchFamily="34" charset="0"/>
              </a:rPr>
            </a:br>
            <a:r>
              <a:rPr lang="en-US" sz="3200" dirty="0">
                <a:latin typeface="Bahnschrift" panose="020B0502040204020203" pitchFamily="34" charset="0"/>
              </a:rPr>
              <a:t>respond to our rating scales.</a:t>
            </a:r>
            <a:endParaRPr lang="en-US" sz="3600" dirty="0">
              <a:latin typeface="Bahnschrift" panose="020B0502040204020203" pitchFamily="34" charset="0"/>
            </a:endParaRPr>
          </a:p>
        </p:txBody>
      </p:sp>
    </p:spTree>
    <p:extLst>
      <p:ext uri="{BB962C8B-B14F-4D97-AF65-F5344CB8AC3E}">
        <p14:creationId xmlns:p14="http://schemas.microsoft.com/office/powerpoint/2010/main" val="324559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0" presetClass="exit" presetSubtype="0" fill="hold" grpId="1" nodeType="afterEffect">
                                  <p:stCondLst>
                                    <p:cond delay="500"/>
                                  </p:stCondLst>
                                  <p:childTnLst>
                                    <p:animEffect transition="out" filter="fade">
                                      <p:cBhvr>
                                        <p:cTn id="10" dur="1250"/>
                                        <p:tgtEl>
                                          <p:spTgt spid="2"/>
                                        </p:tgtEl>
                                      </p:cBhvr>
                                    </p:animEffect>
                                    <p:set>
                                      <p:cBhvr>
                                        <p:cTn id="11" dur="1" fill="hold">
                                          <p:stCondLst>
                                            <p:cond delay="1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2591020"/>
            <a:ext cx="6096000" cy="1569660"/>
          </a:xfrm>
          <a:prstGeom prst="rect">
            <a:avLst/>
          </a:prstGeom>
          <a:noFill/>
        </p:spPr>
        <p:txBody>
          <a:bodyPr wrap="square">
            <a:spAutoFit/>
          </a:bodyPr>
          <a:lstStyle/>
          <a:p>
            <a:r>
              <a:rPr lang="en-US" sz="3200" dirty="0">
                <a:latin typeface="Bahnschrift" panose="020B0502040204020203" pitchFamily="34" charset="0"/>
              </a:rPr>
              <a:t>You have been given a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or an alternative response device in your dominant hand.</a:t>
            </a:r>
            <a:endParaRPr lang="en-US" sz="3200" dirty="0"/>
          </a:p>
        </p:txBody>
      </p:sp>
    </p:spTree>
    <p:extLst>
      <p:ext uri="{BB962C8B-B14F-4D97-AF65-F5344CB8AC3E}">
        <p14:creationId xmlns:p14="http://schemas.microsoft.com/office/powerpoint/2010/main" val="294556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2250"/>
                            </p:stCondLst>
                            <p:childTnLst>
                              <p:par>
                                <p:cTn id="12" presetID="10" presetClass="exit" presetSubtype="0" fill="hold" grpId="1" nodeType="afterEffect">
                                  <p:stCondLst>
                                    <p:cond delay="500"/>
                                  </p:stCondLst>
                                  <p:childTnLst>
                                    <p:animEffect transition="out" filter="fade">
                                      <p:cBhvr>
                                        <p:cTn id="13" dur="1250"/>
                                        <p:tgtEl>
                                          <p:spTgt spid="9"/>
                                        </p:tgtEl>
                                      </p:cBhvr>
                                    </p:animEffect>
                                    <p:set>
                                      <p:cBhvr>
                                        <p:cTn id="14" dur="1" fill="hold">
                                          <p:stCondLst>
                                            <p:cond delay="1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right will move rating indicators to the right-side of the scale, typically indicating an </a:t>
            </a:r>
            <a:r>
              <a:rPr lang="en-US" sz="3200" dirty="0">
                <a:solidFill>
                  <a:srgbClr val="FF0000"/>
                </a:solidFill>
                <a:latin typeface="Bahnschrift" panose="020B0502040204020203" pitchFamily="34" charset="0"/>
              </a:rPr>
              <a:t>increase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3202492" y="974560"/>
            <a:ext cx="2069944" cy="2069944"/>
          </a:xfrm>
          <a:prstGeom prst="rect">
            <a:avLst/>
          </a:prstGeom>
        </p:spPr>
      </p:pic>
    </p:spTree>
    <p:extLst>
      <p:ext uri="{BB962C8B-B14F-4D97-AF65-F5344CB8AC3E}">
        <p14:creationId xmlns:p14="http://schemas.microsoft.com/office/powerpoint/2010/main" val="398987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1750"/>
                            </p:stCondLst>
                            <p:childTnLst>
                              <p:par>
                                <p:cTn id="12" presetID="10" presetClass="exit" presetSubtype="0" fill="hold" nodeType="afterEffect">
                                  <p:stCondLst>
                                    <p:cond delay="1250"/>
                                  </p:stCondLst>
                                  <p:childTnLst>
                                    <p:animEffect transition="out" filter="fade">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1750"/>
                                  </p:stCondLst>
                                  <p:childTnLst>
                                    <p:animEffect transition="out" filter="fade">
                                      <p:cBhvr>
                                        <p:cTn id="16" dur="1500"/>
                                        <p:tgtEl>
                                          <p:spTgt spid="9"/>
                                        </p:tgtEl>
                                      </p:cBhvr>
                                    </p:animEffect>
                                    <p:set>
                                      <p:cBhvr>
                                        <p:cTn id="17"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left will move rating indicators to the left-side of the scale, typically indicating a </a:t>
            </a:r>
            <a:r>
              <a:rPr lang="en-US" sz="3200" dirty="0">
                <a:solidFill>
                  <a:srgbClr val="FF0000"/>
                </a:solidFill>
                <a:latin typeface="Bahnschrift" panose="020B0502040204020203" pitchFamily="34" charset="0"/>
              </a:rPr>
              <a:t>decrease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3202492" y="974560"/>
            <a:ext cx="2069944" cy="2069944"/>
          </a:xfrm>
          <a:prstGeom prst="rect">
            <a:avLst/>
          </a:prstGeom>
        </p:spPr>
      </p:pic>
    </p:spTree>
    <p:extLst>
      <p:ext uri="{BB962C8B-B14F-4D97-AF65-F5344CB8AC3E}">
        <p14:creationId xmlns:p14="http://schemas.microsoft.com/office/powerpoint/2010/main" val="34859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1750"/>
                            </p:stCondLst>
                            <p:childTnLst>
                              <p:par>
                                <p:cTn id="12" presetID="10" presetClass="exit" presetSubtype="0" fill="hold" nodeType="afterEffect">
                                  <p:stCondLst>
                                    <p:cond delay="1250"/>
                                  </p:stCondLst>
                                  <p:childTnLst>
                                    <p:animEffect transition="out" filter="fade">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1750"/>
                                  </p:stCondLst>
                                  <p:childTnLst>
                                    <p:animEffect transition="out" filter="fade">
                                      <p:cBhvr>
                                        <p:cTn id="16" dur="1500"/>
                                        <p:tgtEl>
                                          <p:spTgt spid="9"/>
                                        </p:tgtEl>
                                      </p:cBhvr>
                                    </p:animEffect>
                                    <p:set>
                                      <p:cBhvr>
                                        <p:cTn id="17"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062103"/>
          </a:xfrm>
          <a:prstGeom prst="rect">
            <a:avLst/>
          </a:prstGeom>
          <a:noFill/>
        </p:spPr>
        <p:txBody>
          <a:bodyPr wrap="square">
            <a:spAutoFit/>
          </a:bodyPr>
          <a:lstStyle/>
          <a:p>
            <a:r>
              <a:rPr lang="en-US" sz="3200" dirty="0">
                <a:latin typeface="Bahnschrift" panose="020B0502040204020203" pitchFamily="34" charset="0"/>
              </a:rPr>
              <a:t>You may submit your response using the </a:t>
            </a:r>
            <a:r>
              <a:rPr lang="en-US" sz="3200" dirty="0">
                <a:solidFill>
                  <a:srgbClr val="FF0000"/>
                </a:solidFill>
                <a:latin typeface="Bahnschrift" panose="020B0502040204020203" pitchFamily="34" charset="0"/>
              </a:rPr>
              <a:t>left button</a:t>
            </a:r>
            <a:r>
              <a:rPr lang="en-US" sz="3200" dirty="0">
                <a:latin typeface="Bahnschrift" panose="020B0502040204020203" pitchFamily="34" charset="0"/>
              </a:rPr>
              <a:t>. Do not use the right button to submit a response.</a:t>
            </a:r>
            <a:endParaRPr lang="en-US" sz="3200" dirty="0"/>
          </a:p>
        </p:txBody>
      </p:sp>
      <p:pic>
        <p:nvPicPr>
          <p:cNvPr id="2" name="Picture 1">
            <a:extLst>
              <a:ext uri="{FF2B5EF4-FFF2-40B4-BE49-F238E27FC236}">
                <a16:creationId xmlns:a16="http://schemas.microsoft.com/office/drawing/2014/main" id="{10F5BA50-2E4A-499A-8360-F21B72E3F06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artisticGlowEdges/>
                    </a14:imgEffect>
                  </a14:imgLayer>
                </a14:imgProps>
              </a:ext>
            </a:extLst>
          </a:blip>
          <a:srcRect l="23102" t="27108" r="21370" b="47031"/>
          <a:stretch/>
        </p:blipFill>
        <p:spPr>
          <a:xfrm>
            <a:off x="2798956" y="1561170"/>
            <a:ext cx="3144645" cy="1464527"/>
          </a:xfrm>
          <a:prstGeom prst="rect">
            <a:avLst/>
          </a:prstGeom>
          <a:noFill/>
        </p:spPr>
      </p:pic>
      <p:sp>
        <p:nvSpPr>
          <p:cNvPr id="3" name="Arrow: Pentagon 2">
            <a:extLst>
              <a:ext uri="{FF2B5EF4-FFF2-40B4-BE49-F238E27FC236}">
                <a16:creationId xmlns:a16="http://schemas.microsoft.com/office/drawing/2014/main" id="{510FF829-7249-4C07-B76B-295590C12B94}"/>
              </a:ext>
            </a:extLst>
          </p:cNvPr>
          <p:cNvSpPr/>
          <p:nvPr/>
        </p:nvSpPr>
        <p:spPr>
          <a:xfrm>
            <a:off x="2668859" y="2064834"/>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9935A2CC-E906-4792-B758-DAB12C822521}"/>
              </a:ext>
            </a:extLst>
          </p:cNvPr>
          <p:cNvSpPr/>
          <p:nvPr/>
        </p:nvSpPr>
        <p:spPr>
          <a:xfrm>
            <a:off x="8285357" y="2943921"/>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10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6" name="Rectangle 5">
            <a:extLst>
              <a:ext uri="{FF2B5EF4-FFF2-40B4-BE49-F238E27FC236}">
                <a16:creationId xmlns:a16="http://schemas.microsoft.com/office/drawing/2014/main" id="{80484488-8539-8544-84DE-61AE4ED49A11}"/>
              </a:ext>
            </a:extLst>
          </p:cNvPr>
          <p:cNvSpPr/>
          <p:nvPr/>
        </p:nvSpPr>
        <p:spPr>
          <a:xfrm>
            <a:off x="609599" y="1000916"/>
            <a:ext cx="10972800" cy="1200329"/>
          </a:xfrm>
          <a:prstGeom prst="rect">
            <a:avLst/>
          </a:prstGeom>
        </p:spPr>
        <p:txBody>
          <a:bodyPr wrap="square">
            <a:spAutoFit/>
          </a:bodyPr>
          <a:lstStyle/>
          <a:p>
            <a:pPr algn="ctr"/>
            <a:r>
              <a:rPr lang="en-US" sz="2400" dirty="0">
                <a:latin typeface="Bahnschrift" panose="020B0502040204020203" pitchFamily="34" charset="0"/>
              </a:rPr>
              <a:t>During this scan you will occasionally be given a heat stimulation on 1 of 2 body sites. As a result, you may experience some thermal stimulation. </a:t>
            </a:r>
          </a:p>
          <a:p>
            <a:pPr algn="ctr"/>
            <a:r>
              <a:rPr lang="en-US" sz="2400" dirty="0">
                <a:latin typeface="Bahnschrift" panose="020B0502040204020203" pitchFamily="34" charset="0"/>
              </a:rPr>
              <a:t>After each stimulation you'll be asked to rate the intensity on the scale below.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trackball in the scanner, you will be able to resize the triangle to indicate your rating.</a:t>
            </a:r>
            <a:endParaRPr lang="en-US" sz="2800" dirty="0">
              <a:latin typeface="Bahnschrift" panose="020B0502040204020203" pitchFamily="34" charset="0"/>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278698727"/>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childTnLst>
                          </p:cTn>
                        </p:par>
                        <p:par>
                          <p:cTn id="7" fill="hold">
                            <p:stCondLst>
                              <p:cond delay="23066"/>
                            </p:stCondLst>
                            <p:childTnLst>
                              <p:par>
                                <p:cTn id="8" presetID="0" presetClass="path" presetSubtype="0" accel="50000" decel="50000" fill="hold" grpId="0" nodeType="afterEffect">
                                  <p:stCondLst>
                                    <p:cond delay="0"/>
                                  </p:stCondLst>
                                  <p:childTnLst>
                                    <p:animMotion origin="layout" path="M -0.00912 -0.01898 L -0.31823 0.00347 C -0.3168 0.00671 3.125E-6 -3.7037E-7 3.125E-6 0.00023 L 3.125E-6 -3.7037E-7 " pathEditMode="relative" rAng="0" ptsTypes="AAAA">
                                      <p:cBhvr>
                                        <p:cTn id="9" dur="5000" fill="hold"/>
                                        <p:tgtEl>
                                          <p:spTgt spid="8"/>
                                        </p:tgtEl>
                                        <p:attrNameLst>
                                          <p:attrName>ppt_x</p:attrName>
                                          <p:attrName>ppt_y</p:attrName>
                                        </p:attrNameLst>
                                      </p:cBhvr>
                                      <p:rCtr x="-15000" y="1157"/>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3"/>
                </p:tgtEl>
              </p:cMediaNode>
            </p:audio>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trackball in the scanner, you will be able to resize the triangle to indicate your rating.</a:t>
            </a:r>
            <a:endParaRPr lang="en-US" sz="2800" dirty="0">
              <a:latin typeface="Bahnschrift" panose="020B0502040204020203" pitchFamily="34" charset="0"/>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5200"/>
            <a:ext cx="812800" cy="812800"/>
          </a:xfrm>
          <a:prstGeom prst="rect">
            <a:avLst/>
          </a:prstGeom>
        </p:spPr>
      </p:pic>
      <p:sp>
        <p:nvSpPr>
          <p:cNvPr id="12" name="Oval 11">
            <a:extLst>
              <a:ext uri="{FF2B5EF4-FFF2-40B4-BE49-F238E27FC236}">
                <a16:creationId xmlns:a16="http://schemas.microsoft.com/office/drawing/2014/main" id="{832932DD-A5CC-47D6-BB31-4849E3909844}"/>
              </a:ext>
            </a:extLst>
          </p:cNvPr>
          <p:cNvSpPr/>
          <p:nvPr/>
        </p:nvSpPr>
        <p:spPr>
          <a:xfrm>
            <a:off x="5172777" y="1045196"/>
            <a:ext cx="1846446" cy="1846446"/>
          </a:xfrm>
          <a:prstGeom prst="ellipse">
            <a:avLst/>
          </a:prstGeom>
          <a:blipFill>
            <a:blip r:embed="rId8">
              <a:extLst>
                <a:ext uri="{BEBA8EAE-BF5A-486C-A8C5-ECC9F3942E4B}">
                  <a14:imgProps xmlns:a14="http://schemas.microsoft.com/office/drawing/2010/main">
                    <a14:imgLayer r:embed="rId9">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043CFE-CF80-447B-95A4-42D1A05BF9E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061028" y="893460"/>
            <a:ext cx="2069944" cy="2069944"/>
          </a:xfrm>
          <a:prstGeom prst="rect">
            <a:avLst/>
          </a:prstGeom>
        </p:spPr>
      </p:pic>
      <p:pic>
        <p:nvPicPr>
          <p:cNvPr id="15" name="Picture 14">
            <a:extLst>
              <a:ext uri="{FF2B5EF4-FFF2-40B4-BE49-F238E27FC236}">
                <a16:creationId xmlns:a16="http://schemas.microsoft.com/office/drawing/2014/main" id="{487D3FD1-AE1F-4D7A-8A08-A9F7AC50CB69}"/>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061028" y="881010"/>
            <a:ext cx="2069944" cy="2069944"/>
          </a:xfrm>
          <a:prstGeom prst="rect">
            <a:avLst/>
          </a:prstGeom>
        </p:spPr>
      </p:pic>
    </p:spTree>
    <p:custDataLst>
      <p:tags r:id="rId1"/>
    </p:custDataLst>
    <p:extLst>
      <p:ext uri="{BB962C8B-B14F-4D97-AF65-F5344CB8AC3E}">
        <p14:creationId xmlns:p14="http://schemas.microsoft.com/office/powerpoint/2010/main" val="2208491817"/>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childTnLst>
                          </p:cTn>
                        </p:par>
                        <p:par>
                          <p:cTn id="7" fill="hold">
                            <p:stCondLst>
                              <p:cond delay="23066"/>
                            </p:stCondLst>
                            <p:childTnLst>
                              <p:par>
                                <p:cTn id="8" presetID="0" presetClass="path" presetSubtype="0" accel="50000" decel="50000" fill="hold" grpId="0" nodeType="afterEffect">
                                  <p:stCondLst>
                                    <p:cond delay="0"/>
                                  </p:stCondLst>
                                  <p:childTnLst>
                                    <p:animMotion origin="layout" path="M -0.00912 -0.01898 L -0.31823 0.00347 C -0.3168 0.00671 3.125E-6 -3.7037E-7 3.125E-6 0.00023 L 3.125E-6 -3.7037E-7 " pathEditMode="relative" rAng="0" ptsTypes="AAAA">
                                      <p:cBhvr>
                                        <p:cTn id="9" dur="5000" fill="hold"/>
                                        <p:tgtEl>
                                          <p:spTgt spid="8"/>
                                        </p:tgtEl>
                                        <p:attrNameLst>
                                          <p:attrName>ppt_x</p:attrName>
                                          <p:attrName>ppt_y</p:attrName>
                                        </p:attrNameLst>
                                      </p:cBhvr>
                                      <p:rCtr x="-15000" y="1157"/>
                                    </p:animMotion>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28066"/>
                            </p:stCondLst>
                            <p:childTnLst>
                              <p:par>
                                <p:cTn id="14" presetID="10" presetClass="exit" presetSubtype="0" fill="hold" nodeType="afterEffect">
                                  <p:stCondLst>
                                    <p:cond delay="1250"/>
                                  </p:stCondLst>
                                  <p:childTnLst>
                                    <p:animEffect transition="out" filter="fade">
                                      <p:cBhvr>
                                        <p:cTn id="15" dur="1000"/>
                                        <p:tgtEl>
                                          <p:spTgt spid="14"/>
                                        </p:tgtEl>
                                      </p:cBhvr>
                                    </p:animEffect>
                                    <p:set>
                                      <p:cBhvr>
                                        <p:cTn id="16" dur="1" fill="hold">
                                          <p:stCondLst>
                                            <p:cond delay="999"/>
                                          </p:stCondLst>
                                        </p:cTn>
                                        <p:tgtEl>
                                          <p:spTgt spid="1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0316"/>
                            </p:stCondLst>
                            <p:childTnLst>
                              <p:par>
                                <p:cTn id="21" presetID="10" presetClass="exit" presetSubtype="0" fill="hold" nodeType="afterEffect">
                                  <p:stCondLst>
                                    <p:cond delay="1250"/>
                                  </p:stCondLst>
                                  <p:childTnLst>
                                    <p:animEffect transition="out" filter="fade">
                                      <p:cBhvr>
                                        <p:cTn id="22" dur="1000"/>
                                        <p:tgtEl>
                                          <p:spTgt spid="15"/>
                                        </p:tgtEl>
                                      </p:cBhvr>
                                    </p:animEffect>
                                    <p:set>
                                      <p:cBhvr>
                                        <p:cTn id="23"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13"/>
                </p:tgtEl>
              </p:cMediaNode>
            </p:audio>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3.2"/>
</p:tagLst>
</file>

<file path=ppt/tags/tag2.xml><?xml version="1.0" encoding="utf-8"?>
<p:tagLst xmlns:a="http://schemas.openxmlformats.org/drawingml/2006/main" xmlns:r="http://schemas.openxmlformats.org/officeDocument/2006/relationships" xmlns:p="http://schemas.openxmlformats.org/presentationml/2006/main">
  <p:tag name="TIMING" val="|5.9|3.2"/>
</p:tagLst>
</file>

<file path=ppt/tags/tag3.xml><?xml version="1.0" encoding="utf-8"?>
<p:tagLst xmlns:a="http://schemas.openxmlformats.org/drawingml/2006/main" xmlns:r="http://schemas.openxmlformats.org/officeDocument/2006/relationships" xmlns:p="http://schemas.openxmlformats.org/presentationml/2006/main">
  <p:tag name="TIMING" val="|5.9|3.2"/>
</p:tagLst>
</file>

<file path=ppt/tags/tag4.xml><?xml version="1.0" encoding="utf-8"?>
<p:tagLst xmlns:a="http://schemas.openxmlformats.org/drawingml/2006/main" xmlns:r="http://schemas.openxmlformats.org/officeDocument/2006/relationships" xmlns:p="http://schemas.openxmlformats.org/presentationml/2006/main">
  <p:tag name="TIMING" val="|5.9|3.2"/>
</p:tagLst>
</file>

<file path=ppt/tags/tag5.xml><?xml version="1.0" encoding="utf-8"?>
<p:tagLst xmlns:a="http://schemas.openxmlformats.org/drawingml/2006/main" xmlns:r="http://schemas.openxmlformats.org/officeDocument/2006/relationships" xmlns:p="http://schemas.openxmlformats.org/presentationml/2006/main">
  <p:tag name="TIMING" val="|5.9|3.2"/>
</p:tagLst>
</file>

<file path=ppt/tags/tag6.xml><?xml version="1.0" encoding="utf-8"?>
<p:tagLst xmlns:a="http://schemas.openxmlformats.org/drawingml/2006/main" xmlns:r="http://schemas.openxmlformats.org/officeDocument/2006/relationships" xmlns:p="http://schemas.openxmlformats.org/presentationml/2006/main">
  <p:tag name="TIMING" val="|5.9|3.2"/>
</p:tagLst>
</file>

<file path=ppt/tags/tag7.xml><?xml version="1.0" encoding="utf-8"?>
<p:tagLst xmlns:a="http://schemas.openxmlformats.org/drawingml/2006/main" xmlns:r="http://schemas.openxmlformats.org/officeDocument/2006/relationships" xmlns:p="http://schemas.openxmlformats.org/presentationml/2006/main">
  <p:tag name="TIMING" val="|5.9|3.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10801</TotalTime>
  <Words>1052</Words>
  <Application>Microsoft Office PowerPoint</Application>
  <PresentationFormat>Widescreen</PresentationFormat>
  <Paragraphs>84</Paragraphs>
  <Slides>21</Slides>
  <Notes>11</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Bahnschrift</vt:lpstr>
      <vt:lpstr>Calibri</vt:lpstr>
      <vt:lpstr>Calibri Light</vt:lpstr>
      <vt:lpstr>Garamond</vt:lpstr>
      <vt:lpstr>Helvetica</vt:lpstr>
      <vt:lpstr>Office Theme</vt:lpstr>
      <vt:lpstr>PowerPoint Presentation</vt:lpstr>
      <vt:lpstr>PowerPoint Presentation</vt:lpstr>
      <vt:lpstr>Welcome  The following presentation will guide you through how to respond to our rating scales.</vt:lpstr>
      <vt:lpstr>PowerPoint Presentation</vt:lpstr>
      <vt:lpstr>PowerPoint Presentation</vt:lpstr>
      <vt:lpstr>PowerPoint Presentation</vt:lpstr>
      <vt:lpstr>PowerPoint Presentation</vt:lpstr>
      <vt:lpstr>What to Expect </vt:lpstr>
      <vt:lpstr>What to Expect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Intensity vs. Unpleasantness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Michael Sun</cp:lastModifiedBy>
  <cp:revision>12</cp:revision>
  <dcterms:created xsi:type="dcterms:W3CDTF">2022-01-18T02:14:53Z</dcterms:created>
  <dcterms:modified xsi:type="dcterms:W3CDTF">2022-03-01T23:40:22Z</dcterms:modified>
</cp:coreProperties>
</file>